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53" r:id="rId2"/>
    <p:sldId id="355" r:id="rId3"/>
    <p:sldId id="354" r:id="rId4"/>
    <p:sldId id="356" r:id="rId5"/>
    <p:sldId id="357" r:id="rId6"/>
    <p:sldId id="358" r:id="rId7"/>
    <p:sldId id="359" r:id="rId8"/>
    <p:sldId id="360" r:id="rId9"/>
    <p:sldId id="299" r:id="rId1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266117-88BA-B64D-8B41-E83075625364}">
          <p14:sldIdLst>
            <p14:sldId id="353"/>
            <p14:sldId id="355"/>
            <p14:sldId id="354"/>
            <p14:sldId id="356"/>
            <p14:sldId id="357"/>
            <p14:sldId id="358"/>
            <p14:sldId id="359"/>
            <p14:sldId id="360"/>
            <p14:sldId id="299"/>
          </p14:sldIdLst>
        </p14:section>
        <p14:section name="Setting up" id="{78B2FFC8-D510-5442-85C8-D2235C9C005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4FA"/>
    <a:srgbClr val="B5CAE3"/>
    <a:srgbClr val="4274C2"/>
    <a:srgbClr val="1E4F9F"/>
    <a:srgbClr val="F0F0F0"/>
    <a:srgbClr val="5F7DBE"/>
    <a:srgbClr val="EEF298"/>
    <a:srgbClr val="FCFCFC"/>
    <a:srgbClr val="073E87"/>
    <a:srgbClr val="C8D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7" autoAdjust="0"/>
    <p:restoredTop sz="50000" autoAdjust="0"/>
  </p:normalViewPr>
  <p:slideViewPr>
    <p:cSldViewPr>
      <p:cViewPr>
        <p:scale>
          <a:sx n="105" d="100"/>
          <a:sy n="105" d="100"/>
        </p:scale>
        <p:origin x="232" y="-2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20"/>
    </p:cViewPr>
  </p:sorterViewPr>
  <p:notesViewPr>
    <p:cSldViewPr>
      <p:cViewPr varScale="1">
        <p:scale>
          <a:sx n="69" d="100"/>
          <a:sy n="69" d="100"/>
        </p:scale>
        <p:origin x="245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C90AD-C160-41AC-8A6B-137DAC16CFC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187A7-A581-448F-9745-6F14B8EDB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810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8698E-1315-49FF-A0A5-400C6FE9F6DC}" type="datetimeFigureOut">
              <a:rPr lang="en-US" smtClean="0"/>
              <a:t>4/15/17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8316-5820-4600-9052-DE218C9F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2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Norwegian University of Science and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65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  $ java -version : note that there is only one dash</a:t>
            </a:r>
            <a:r>
              <a:rPr lang="en-US" baseline="0" dirty="0" smtClean="0"/>
              <a:t> ‘-’.</a:t>
            </a:r>
          </a:p>
          <a:p>
            <a:r>
              <a:rPr lang="en-US" dirty="0" smtClean="0"/>
              <a:t>  Explain that for making the toolbox work, we need Java8</a:t>
            </a:r>
            <a:r>
              <a:rPr lang="en-US" baseline="0" dirty="0" smtClean="0"/>
              <a:t>. But the </a:t>
            </a:r>
            <a:r>
              <a:rPr lang="en-US" baseline="0" dirty="0" err="1" smtClean="0"/>
              <a:t>IntelliJ</a:t>
            </a:r>
            <a:r>
              <a:rPr lang="en-US" baseline="0" dirty="0" smtClean="0"/>
              <a:t> IDEA is only needed for following this tutorial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2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3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5F7DBE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>
                    <a:lumMod val="65000"/>
                  </a:schemeClr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950533" y="6434249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AMIDST Toolbox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small" baseline="0">
                <a:solidFill>
                  <a:srgbClr val="5F7DBE"/>
                </a:solidFill>
                <a:effectLst/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749986" y="6705600"/>
            <a:ext cx="684480" cy="152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9624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3"/>
          <a:srcRect l="13107" t="46332" r="3550" b="40587"/>
          <a:stretch/>
        </p:blipFill>
        <p:spPr>
          <a:xfrm>
            <a:off x="0" y="-2134"/>
            <a:ext cx="9144000" cy="905961"/>
          </a:xfrm>
          <a:prstGeom prst="rect">
            <a:avLst/>
          </a:prstGeom>
          <a:effectLst>
            <a:outerShdw blurRad="127000" dist="76200" dir="5400000" algn="t" rotWithShape="0">
              <a:prstClr val="black">
                <a:alpha val="28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40489" r="19679" b="49295"/>
          <a:stretch/>
        </p:blipFill>
        <p:spPr>
          <a:xfrm>
            <a:off x="-8494" y="6396857"/>
            <a:ext cx="9152494" cy="461143"/>
          </a:xfrm>
          <a:prstGeom prst="rect">
            <a:avLst/>
          </a:prstGeom>
          <a:effectLst/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13"/>
          <a:srcRect l="-216" t="49500" r="16666" b="43900"/>
          <a:stretch/>
        </p:blipFill>
        <p:spPr>
          <a:xfrm>
            <a:off x="-23734" y="6400800"/>
            <a:ext cx="9167734" cy="457200"/>
          </a:xfrm>
          <a:prstGeom prst="rect">
            <a:avLst/>
          </a:prstGeom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260"/>
            <a:ext cx="8229600" cy="511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8494" y="0"/>
            <a:ext cx="9152494" cy="903827"/>
          </a:xfrm>
          <a:prstGeom prst="rect">
            <a:avLst/>
          </a:prstGeom>
          <a:gradFill>
            <a:gsLst>
              <a:gs pos="0">
                <a:srgbClr val="4274C2"/>
              </a:gs>
              <a:gs pos="19000">
                <a:srgbClr val="B5CAE3">
                  <a:alpha val="0"/>
                </a:srgbClr>
              </a:gs>
              <a:gs pos="78000">
                <a:srgbClr val="4274C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395" y="64892"/>
            <a:ext cx="6096000" cy="7908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96858"/>
            <a:ext cx="685801" cy="46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6318609"/>
            <a:ext cx="9152494" cy="10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76200" dir="540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96556"/>
            <a:ext cx="1607733" cy="314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7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31" y="542700"/>
            <a:ext cx="1196004" cy="224589"/>
          </a:xfrm>
          <a:prstGeom prst="rect">
            <a:avLst/>
          </a:prstGeom>
          <a:noFill/>
        </p:spPr>
      </p:pic>
      <p:grpSp>
        <p:nvGrpSpPr>
          <p:cNvPr id="22" name="Group 21"/>
          <p:cNvGrpSpPr/>
          <p:nvPr userDrawn="1"/>
        </p:nvGrpSpPr>
        <p:grpSpPr>
          <a:xfrm>
            <a:off x="6752060" y="617795"/>
            <a:ext cx="955117" cy="83570"/>
            <a:chOff x="7276595" y="1283991"/>
            <a:chExt cx="955117" cy="83570"/>
          </a:xfrm>
          <a:solidFill>
            <a:srgbClr val="EFF095"/>
          </a:solidFill>
        </p:grpSpPr>
        <p:sp>
          <p:nvSpPr>
            <p:cNvPr id="23" name="Rectangle 22"/>
            <p:cNvSpPr/>
            <p:nvPr/>
          </p:nvSpPr>
          <p:spPr>
            <a:xfrm>
              <a:off x="7276595" y="1287312"/>
              <a:ext cx="61769" cy="6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flipV="1">
              <a:off x="7305705" y="1306791"/>
              <a:ext cx="864000" cy="2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>
              <a:spLocks noChangeAspect="1"/>
            </p:cNvSpPr>
            <p:nvPr/>
          </p:nvSpPr>
          <p:spPr>
            <a:xfrm rot="5400000">
              <a:off x="8153927" y="1289776"/>
              <a:ext cx="83570" cy="7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b="0" i="0" kern="1200" cap="small" baseline="0">
          <a:solidFill>
            <a:schemeClr val="bg1"/>
          </a:solidFill>
          <a:effectLst/>
          <a:latin typeface="Fira Mono Medium" charset="0"/>
          <a:ea typeface="Fira Mono Medium" charset="0"/>
          <a:cs typeface="Fira Mono Medium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hyperlink" Target="http://www.oracle.com/technetwork/java/javase/downloads/" TargetMode="External"/><Relationship Id="rId7" Type="http://schemas.openxmlformats.org/officeDocument/2006/relationships/hyperlink" Target="https://www.jetbrains.com/idea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dst/toolboxdemo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2743200" y="6492875"/>
            <a:ext cx="3810000" cy="365125"/>
          </a:xfrm>
        </p:spPr>
        <p:txBody>
          <a:bodyPr/>
          <a:lstStyle/>
          <a:p>
            <a:pPr algn="ctr"/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7194" r="6474" b="15909"/>
          <a:stretch/>
        </p:blipFill>
        <p:spPr>
          <a:xfrm>
            <a:off x="-1" y="838199"/>
            <a:ext cx="9144001" cy="5486401"/>
          </a:xfrm>
          <a:prstGeom prst="rect">
            <a:avLst/>
          </a:prstGeom>
          <a:effectLst>
            <a:outerShdw blurRad="2032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14" y="1535696"/>
            <a:ext cx="7502769" cy="58521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19100" dist="76200" dir="5400000" sx="103000" sy="103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26" y="203964"/>
            <a:ext cx="2121794" cy="502158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1392403" y="2397764"/>
            <a:ext cx="6400800" cy="420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Andale Mono"/>
                <a:cs typeface="Andale Mono"/>
              </a:rPr>
              <a:t>A Java Toolbox for Scalable Probabilistic Machine Learning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124200" y="6405974"/>
            <a:ext cx="5791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dirty="0" smtClean="0">
                <a:solidFill>
                  <a:srgbClr val="B5CAE3"/>
                </a:solidFill>
                <a:latin typeface="Andale Mono" charset="0"/>
                <a:ea typeface="Andale Mono" charset="0"/>
                <a:cs typeface="Andale Mono" charset="0"/>
              </a:rPr>
              <a:t>April 17th, 2017           Granada</a:t>
            </a:r>
            <a:endParaRPr lang="en-US" sz="2000" b="1" dirty="0" smtClean="0">
              <a:solidFill>
                <a:srgbClr val="B5CAE3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8800" y="3656607"/>
            <a:ext cx="3505200" cy="2660791"/>
          </a:xfrm>
          <a:prstGeom prst="rect">
            <a:avLst/>
          </a:prstGeom>
          <a:gradFill>
            <a:gsLst>
              <a:gs pos="67000">
                <a:srgbClr val="4173C0"/>
              </a:gs>
              <a:gs pos="10000">
                <a:srgbClr val="4173C0">
                  <a:alpha val="0"/>
                </a:srgbClr>
              </a:gs>
              <a:gs pos="100000">
                <a:srgbClr val="4173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105400" y="5300223"/>
            <a:ext cx="3879120" cy="1413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400" b="1" dirty="0" smtClean="0">
                <a:solidFill>
                  <a:schemeClr val="bg1"/>
                </a:solidFill>
                <a:latin typeface="Andale Mono"/>
                <a:cs typeface="Andale Mono"/>
              </a:rPr>
              <a:t>Rafael Cabañas</a:t>
            </a:r>
            <a:endParaRPr lang="es-ES" sz="1600" b="1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pPr marL="0" indent="0" algn="r">
              <a:buNone/>
            </a:pPr>
            <a:r>
              <a:rPr lang="es-ES" sz="1600" b="1" dirty="0" err="1" smtClean="0">
                <a:solidFill>
                  <a:schemeClr val="bg1"/>
                </a:solidFill>
                <a:latin typeface="Andale Mono"/>
                <a:cs typeface="Andale Mono"/>
              </a:rPr>
              <a:t>rcabanas@decsai.ugr.es</a:t>
            </a:r>
            <a:endParaRPr lang="en-US" sz="1600" b="1" dirty="0" smtClean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0" y="6446839"/>
            <a:ext cx="2667000" cy="41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dirty="0" smtClean="0">
                <a:solidFill>
                  <a:srgbClr val="1E4F9F"/>
                </a:solidFill>
                <a:latin typeface="Andale Mono" charset="0"/>
                <a:ea typeface="Andale Mono" charset="0"/>
                <a:cs typeface="Andale Mono" charset="0"/>
              </a:rPr>
              <a:t>Toolbox tutorial</a:t>
            </a:r>
          </a:p>
        </p:txBody>
      </p:sp>
    </p:spTree>
    <p:extLst>
      <p:ext uri="{BB962C8B-B14F-4D97-AF65-F5344CB8AC3E}">
        <p14:creationId xmlns:p14="http://schemas.microsoft.com/office/powerpoint/2010/main" val="153795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aseline="0" dirty="0" smtClean="0"/>
              <a:t>Requirements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294967295"/>
          </p:nvPr>
        </p:nvSpPr>
        <p:spPr>
          <a:xfrm>
            <a:off x="2438400" y="6507252"/>
            <a:ext cx="4038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AMIDST tutorial </a:t>
            </a:r>
            <a:endParaRPr lang="en-US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92875"/>
            <a:ext cx="684480" cy="365125"/>
          </a:xfrm>
          <a:prstGeom prst="rect">
            <a:avLst/>
          </a:prstGeom>
        </p:spPr>
        <p:txBody>
          <a:bodyPr/>
          <a:lstStyle/>
          <a:p>
            <a:fld id="{5DAF934F-C79E-435D-A6AE-5019505513F3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65" y="1828800"/>
            <a:ext cx="2438400" cy="113792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22301" y="4167437"/>
            <a:ext cx="2349500" cy="1852363"/>
            <a:chOff x="4091491" y="2874030"/>
            <a:chExt cx="2630472" cy="207538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3834" y="2874030"/>
              <a:ext cx="1790700" cy="1498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1491" y="4372630"/>
              <a:ext cx="2630472" cy="576782"/>
            </a:xfrm>
            <a:prstGeom prst="rect">
              <a:avLst/>
            </a:prstGeom>
          </p:spPr>
        </p:pic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505200" y="1600200"/>
            <a:ext cx="5486400" cy="2133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Check your java version: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6"/>
              </a:rPr>
              <a:t>http://www.oracle.com/technetwork/java/javase/downloads</a:t>
            </a:r>
            <a:r>
              <a:rPr lang="en-US" sz="2400" dirty="0" smtClean="0">
                <a:hlinkClick r:id="rId6"/>
              </a:rPr>
              <a:t>/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462337" y="4677524"/>
            <a:ext cx="5486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hlinkClick r:id="rId7"/>
              </a:rPr>
              <a:t>https://www.jetbrains.com/idea/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24400" y="2079559"/>
            <a:ext cx="2082521" cy="58744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  <a:softEdge rad="31750"/>
          </a:effectLst>
        </p:spPr>
        <p:txBody>
          <a:bodyPr wrap="none" lIns="144000" tIns="108000" rIns="144000" bIns="108000" rtlCol="0">
            <a:spAutoFit/>
          </a:bodyPr>
          <a:lstStyle/>
          <a:p>
            <a:r>
              <a:rPr lang="en-US" sz="2400" dirty="0" smtClean="0"/>
              <a:t>$ java -version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327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1" y="1179357"/>
            <a:ext cx="8558784" cy="49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5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Step 1:</a:t>
            </a:r>
            <a:r>
              <a:rPr lang="en-US" sz="2800" dirty="0" smtClean="0"/>
              <a:t> Download the material</a:t>
            </a:r>
          </a:p>
          <a:p>
            <a:pPr lvl="1"/>
            <a:r>
              <a:rPr lang="en-US" sz="2400" dirty="0" smtClean="0"/>
              <a:t>Option A: 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Option B</a:t>
            </a:r>
            <a:r>
              <a:rPr lang="en-US" sz="2400" dirty="0"/>
              <a:t>: visit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github.com/amidst/toolboxdemo</a:t>
            </a:r>
            <a:r>
              <a:rPr lang="en-US" sz="2400" dirty="0" smtClean="0"/>
              <a:t> and click 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692"/>
          <a:stretch/>
        </p:blipFill>
        <p:spPr>
          <a:xfrm>
            <a:off x="1503237" y="2370089"/>
            <a:ext cx="6246749" cy="2202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9094" b="9088"/>
          <a:stretch/>
        </p:blipFill>
        <p:spPr>
          <a:xfrm>
            <a:off x="2776486" y="5225869"/>
            <a:ext cx="1389817" cy="3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5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Example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294967295"/>
          </p:nvPr>
        </p:nvSpPr>
        <p:spPr>
          <a:xfrm>
            <a:off x="2438400" y="6507252"/>
            <a:ext cx="4038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AMIDST tutorial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92875"/>
            <a:ext cx="684480" cy="365125"/>
          </a:xfrm>
          <a:prstGeom prst="rect">
            <a:avLst/>
          </a:prstGeom>
        </p:spPr>
        <p:txBody>
          <a:bodyPr/>
          <a:lstStyle/>
          <a:p>
            <a:fld id="{5DAF934F-C79E-435D-A6AE-5019505513F3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Step </a:t>
            </a:r>
            <a:r>
              <a:rPr lang="en-US" sz="2800" b="1" dirty="0" smtClean="0"/>
              <a:t>2: </a:t>
            </a:r>
            <a:r>
              <a:rPr lang="en-US" sz="2800" dirty="0" smtClean="0"/>
              <a:t>Open the downloaded project with </a:t>
            </a:r>
            <a:r>
              <a:rPr lang="en-US" sz="2800" dirty="0" err="1" smtClean="0"/>
              <a:t>IntelliJ</a:t>
            </a:r>
            <a:r>
              <a:rPr lang="en-US" sz="2800" dirty="0" smtClean="0"/>
              <a:t>:</a:t>
            </a:r>
          </a:p>
          <a:p>
            <a:endParaRPr lang="en-US" sz="2800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54" y="2601966"/>
            <a:ext cx="2490091" cy="24581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Right Arrow 21"/>
          <p:cNvSpPr/>
          <p:nvPr/>
        </p:nvSpPr>
        <p:spPr>
          <a:xfrm>
            <a:off x="1421954" y="4167593"/>
            <a:ext cx="304800" cy="124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800600" y="4648200"/>
            <a:ext cx="304800" cy="124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0800000">
            <a:off x="8362773" y="3128394"/>
            <a:ext cx="304800" cy="124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601966"/>
            <a:ext cx="3720471" cy="28051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ight Arrow 13"/>
          <p:cNvSpPr/>
          <p:nvPr/>
        </p:nvSpPr>
        <p:spPr>
          <a:xfrm rot="10800000">
            <a:off x="8369008" y="5133595"/>
            <a:ext cx="304800" cy="124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Predefined Models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294967295"/>
          </p:nvPr>
        </p:nvSpPr>
        <p:spPr>
          <a:xfrm>
            <a:off x="2438400" y="6507252"/>
            <a:ext cx="4038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AMIDST tutorial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92875"/>
            <a:ext cx="684480" cy="365125"/>
          </a:xfrm>
          <a:prstGeom prst="rect">
            <a:avLst/>
          </a:prstGeom>
        </p:spPr>
        <p:txBody>
          <a:bodyPr/>
          <a:lstStyle/>
          <a:p>
            <a:fld id="{5DAF934F-C79E-435D-A6AE-5019505513F3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50" y="2656062"/>
            <a:ext cx="7779489" cy="1905000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23395" y="1295400"/>
            <a:ext cx="8229600" cy="5110140"/>
          </a:xfrm>
        </p:spPr>
        <p:txBody>
          <a:bodyPr/>
          <a:lstStyle/>
          <a:p>
            <a:r>
              <a:rPr lang="en-US" sz="2400" dirty="0" smtClean="0"/>
              <a:t>Wide range of predefined models with </a:t>
            </a:r>
            <a:r>
              <a:rPr lang="en-US" sz="2400" b="1" dirty="0" smtClean="0"/>
              <a:t>latent </a:t>
            </a:r>
            <a:r>
              <a:rPr lang="en-US" sz="2400" b="1" dirty="0" err="1" smtClean="0"/>
              <a:t>variabels</a:t>
            </a:r>
            <a:endParaRPr lang="en-US" sz="2400" b="1" dirty="0" smtClean="0"/>
          </a:p>
          <a:p>
            <a:r>
              <a:rPr lang="en-US" sz="2400" dirty="0" smtClean="0"/>
              <a:t>Available in module  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5385"/>
          <a:stretch/>
        </p:blipFill>
        <p:spPr>
          <a:xfrm>
            <a:off x="3406254" y="1797314"/>
            <a:ext cx="3070746" cy="4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6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Examples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294967295"/>
          </p:nvPr>
        </p:nvSpPr>
        <p:spPr>
          <a:xfrm>
            <a:off x="2438400" y="6507252"/>
            <a:ext cx="4038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AMIDST tutorial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92875"/>
            <a:ext cx="684480" cy="365125"/>
          </a:xfrm>
          <a:prstGeom prst="rect">
            <a:avLst/>
          </a:prstGeom>
        </p:spPr>
        <p:txBody>
          <a:bodyPr/>
          <a:lstStyle/>
          <a:p>
            <a:fld id="{5DAF934F-C79E-435D-A6AE-5019505513F3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9" y="1894077"/>
            <a:ext cx="3384448" cy="11246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57" y="4971087"/>
            <a:ext cx="3501341" cy="1277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3" y="3276600"/>
            <a:ext cx="3371665" cy="11138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99" y="2438400"/>
            <a:ext cx="3848100" cy="11723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499" y="4172990"/>
            <a:ext cx="3976590" cy="13896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1544" y="1273317"/>
            <a:ext cx="393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4274C2"/>
                </a:solidFill>
              </a:rPr>
              <a:t>Inference</a:t>
            </a:r>
            <a:endParaRPr lang="en-US" b="1" dirty="0">
              <a:solidFill>
                <a:srgbClr val="4274C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4345" y="1273317"/>
            <a:ext cx="393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4274C2"/>
                </a:solidFill>
              </a:rPr>
              <a:t>Learning</a:t>
            </a:r>
            <a:endParaRPr lang="en-US" b="1" dirty="0">
              <a:solidFill>
                <a:srgbClr val="4274C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284" y="2212686"/>
            <a:ext cx="7867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CA4FA"/>
                </a:solidFill>
              </a:rPr>
              <a:t>A)</a:t>
            </a: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r>
              <a:rPr lang="en-US" dirty="0" smtClean="0">
                <a:solidFill>
                  <a:srgbClr val="6CA4FA"/>
                </a:solidFill>
              </a:rPr>
              <a:t>B)</a:t>
            </a: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r>
              <a:rPr lang="en-US" dirty="0" smtClean="0">
                <a:solidFill>
                  <a:srgbClr val="6CA4FA"/>
                </a:solidFill>
              </a:rPr>
              <a:t>C)</a:t>
            </a:r>
            <a:endParaRPr lang="en-US" dirty="0">
              <a:solidFill>
                <a:srgbClr val="6CA4FA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2679634"/>
            <a:ext cx="786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CA4FA"/>
                </a:solidFill>
              </a:rPr>
              <a:t>D</a:t>
            </a:r>
            <a:r>
              <a:rPr lang="en-US" dirty="0" smtClean="0">
                <a:solidFill>
                  <a:srgbClr val="6CA4FA"/>
                </a:solidFill>
              </a:rPr>
              <a:t>)</a:t>
            </a: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r>
              <a:rPr lang="en-US" dirty="0">
                <a:solidFill>
                  <a:srgbClr val="6CA4FA"/>
                </a:solidFill>
              </a:rPr>
              <a:t>E</a:t>
            </a:r>
            <a:r>
              <a:rPr lang="en-US" dirty="0" smtClean="0">
                <a:solidFill>
                  <a:srgbClr val="6CA4FA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11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753624" y="6477635"/>
            <a:ext cx="684480" cy="365125"/>
          </a:xfrm>
        </p:spPr>
        <p:txBody>
          <a:bodyPr/>
          <a:lstStyle/>
          <a:p>
            <a:fld id="{5DAF934F-C79E-435D-A6AE-5019505513F3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3395" y="7055029"/>
            <a:ext cx="82296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ndale Mono"/>
                <a:cs typeface="Andale Mono"/>
              </a:rPr>
              <a:t>Unemployment Rate main driver of Concept Drift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70576" y="7638639"/>
            <a:ext cx="849687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558ED5"/>
                </a:solidFill>
                <a:latin typeface="Andale Mono"/>
                <a:cs typeface="Andale Mono"/>
              </a:rPr>
              <a:t>Hidden Variable correlates with unemployment rate (rho = 0.961)</a:t>
            </a:r>
            <a:endParaRPr lang="en-US" sz="1600" dirty="0">
              <a:solidFill>
                <a:srgbClr val="558ED5"/>
              </a:solidFill>
              <a:latin typeface="Andale Mono"/>
              <a:cs typeface="Andale Mon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8" y="1676892"/>
            <a:ext cx="3154919" cy="2414221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48" y="1696002"/>
            <a:ext cx="3396687" cy="2376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5317" y="4152531"/>
            <a:ext cx="3154919" cy="52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 smtClean="0">
                <a:solidFill>
                  <a:srgbClr val="558ED5"/>
                </a:solidFill>
                <a:latin typeface="Andale Mono"/>
                <a:cs typeface="Andale Mono"/>
              </a:rPr>
              <a:t>www.amidsttoolbox.com</a:t>
            </a:r>
            <a:endParaRPr lang="en-US" sz="1800" b="1" dirty="0">
              <a:solidFill>
                <a:srgbClr val="558ED5"/>
              </a:solidFill>
              <a:latin typeface="Andale Mono"/>
              <a:cs typeface="Andale Mon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929689" y="4152531"/>
            <a:ext cx="4222517" cy="52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solidFill>
                  <a:srgbClr val="558ED5"/>
                </a:solidFill>
                <a:latin typeface="Andale Mono"/>
                <a:cs typeface="Andale Mono"/>
              </a:rPr>
              <a:t>github.com</a:t>
            </a:r>
            <a:r>
              <a:rPr lang="en-US" sz="1800" b="1" dirty="0">
                <a:solidFill>
                  <a:srgbClr val="558ED5"/>
                </a:solidFill>
                <a:latin typeface="Andale Mono"/>
                <a:cs typeface="Andale Mono"/>
              </a:rPr>
              <a:t>/amidst/toolbox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243587">
            <a:off x="5621959" y="5599570"/>
            <a:ext cx="838578" cy="285695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6562173" y="5335395"/>
            <a:ext cx="1818062" cy="82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 smtClean="0">
                <a:solidFill>
                  <a:srgbClr val="073E87"/>
                </a:solidFill>
                <a:latin typeface="Andale Mono"/>
                <a:cs typeface="Andale Mono"/>
              </a:rPr>
              <a:t>Appache</a:t>
            </a:r>
            <a:r>
              <a:rPr lang="en-US" sz="1800" b="1" dirty="0" smtClean="0">
                <a:solidFill>
                  <a:srgbClr val="073E87"/>
                </a:solidFill>
                <a:latin typeface="Andale Mono"/>
                <a:cs typeface="Andale Mono"/>
              </a:rPr>
              <a:t> 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73E87"/>
                </a:solidFill>
                <a:latin typeface="Andale Mono"/>
                <a:cs typeface="Andale Mono"/>
              </a:rPr>
              <a:t>License 2.0</a:t>
            </a:r>
            <a:endParaRPr lang="en-US" sz="1800" b="1" dirty="0">
              <a:solidFill>
                <a:srgbClr val="073E87"/>
              </a:solidFill>
              <a:latin typeface="Andale Mono"/>
              <a:cs typeface="Andale Mono"/>
            </a:endParaRPr>
          </a:p>
        </p:txBody>
      </p:sp>
      <p:sp>
        <p:nvSpPr>
          <p:cNvPr id="3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48000" y="6492874"/>
            <a:ext cx="3048000" cy="365125"/>
          </a:xfrm>
        </p:spPr>
        <p:txBody>
          <a:bodyPr/>
          <a:lstStyle/>
          <a:p>
            <a:pPr algn="ctr"/>
            <a:r>
              <a:rPr lang="en-US" dirty="0" smtClean="0"/>
              <a:t>AMIDST Toolbox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7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</p:spPr>
        <p:txBody>
          <a:bodyPr/>
          <a:lstStyle/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</p:spPr>
        <p:txBody>
          <a:bodyPr/>
          <a:lstStyle/>
          <a:p>
            <a:fld id="{5DAF934F-C79E-435D-A6AE-5019505513F3}" type="slidenum">
              <a:rPr lang="en-US" smtClean="0"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0" y="-152400"/>
            <a:ext cx="9144000" cy="7010401"/>
          </a:xfrm>
          <a:prstGeom prst="roundRect">
            <a:avLst>
              <a:gd name="adj" fmla="val 0"/>
            </a:avLst>
          </a:prstGeom>
          <a:solidFill>
            <a:srgbClr val="001F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237" y="909969"/>
            <a:ext cx="661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Thanks for your attention</a:t>
            </a:r>
            <a:endParaRPr lang="en-US" sz="40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121131" y="5274982"/>
            <a:ext cx="3623498" cy="986551"/>
            <a:chOff x="2792180" y="2341200"/>
            <a:chExt cx="3623498" cy="98655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180" y="2341200"/>
              <a:ext cx="3623498" cy="986551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4283098" y="2811038"/>
              <a:ext cx="312348" cy="335722"/>
            </a:xfrm>
            <a:prstGeom prst="roundRect">
              <a:avLst>
                <a:gd name="adj" fmla="val 5882"/>
              </a:avLst>
            </a:prstGeom>
            <a:solidFill>
              <a:srgbClr val="001F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" name="Triangle 13"/>
            <p:cNvSpPr/>
            <p:nvPr/>
          </p:nvSpPr>
          <p:spPr>
            <a:xfrm rot="5400000">
              <a:off x="4268413" y="2960299"/>
              <a:ext cx="159497" cy="13012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5121130" y="4919391"/>
            <a:ext cx="3941597" cy="1373152"/>
          </a:xfrm>
          <a:prstGeom prst="roundRect">
            <a:avLst>
              <a:gd name="adj" fmla="val 0"/>
            </a:avLst>
          </a:prstGeom>
          <a:solidFill>
            <a:srgbClr val="001F2C">
              <a:alpha val="5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33600" y="3632585"/>
            <a:ext cx="612455" cy="596788"/>
            <a:chOff x="3894926" y="4903893"/>
            <a:chExt cx="463463" cy="457014"/>
          </a:xfrm>
          <a:solidFill>
            <a:srgbClr val="5F7DBE"/>
          </a:solidFill>
        </p:grpSpPr>
        <p:sp>
          <p:nvSpPr>
            <p:cNvPr id="16" name="Oval 15"/>
            <p:cNvSpPr/>
            <p:nvPr/>
          </p:nvSpPr>
          <p:spPr>
            <a:xfrm>
              <a:off x="3894926" y="4903893"/>
              <a:ext cx="463463" cy="45701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12046" y="4940254"/>
              <a:ext cx="429221" cy="35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</a:rPr>
                <a:t>   </a:t>
              </a: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</a:rPr>
                <a:t>@</a:t>
              </a: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1233600" y="4490164"/>
            <a:ext cx="612456" cy="596789"/>
          </a:xfrm>
          <a:prstGeom prst="ellipse">
            <a:avLst/>
          </a:prstGeom>
          <a:solidFill>
            <a:srgbClr val="5F7DB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359936" y="4609303"/>
            <a:ext cx="341183" cy="341183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981200" y="3680067"/>
            <a:ext cx="3637139" cy="52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solidFill>
                  <a:schemeClr val="bg1"/>
                </a:solidFill>
                <a:latin typeface="Andale Mono"/>
                <a:cs typeface="Andale Mono"/>
              </a:rPr>
              <a:t>c</a:t>
            </a:r>
            <a:r>
              <a:rPr lang="en-US" sz="1800" b="1" dirty="0" err="1" smtClean="0">
                <a:solidFill>
                  <a:schemeClr val="bg1"/>
                </a:solidFill>
                <a:latin typeface="Andale Mono"/>
                <a:cs typeface="Andale Mono"/>
              </a:rPr>
              <a:t>ontact@amidsttoolbox.com</a:t>
            </a:r>
            <a:endParaRPr lang="en-US" sz="1800" b="1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009920" y="4537727"/>
            <a:ext cx="2435826" cy="52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Andale Mono"/>
                <a:cs typeface="Andale Mono"/>
              </a:rPr>
              <a:t>@</a:t>
            </a:r>
            <a:r>
              <a:rPr lang="en-US" sz="1800" b="1" dirty="0" err="1" smtClean="0">
                <a:solidFill>
                  <a:schemeClr val="bg1"/>
                </a:solidFill>
                <a:latin typeface="Andale Mono"/>
                <a:cs typeface="Andale Mono"/>
              </a:rPr>
              <a:t>AmidstToolbox</a:t>
            </a:r>
            <a:endParaRPr lang="en-US" sz="1800" b="1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252672" y="2774925"/>
            <a:ext cx="667758" cy="596788"/>
            <a:chOff x="3889936" y="4903893"/>
            <a:chExt cx="505313" cy="457014"/>
          </a:xfrm>
          <a:solidFill>
            <a:srgbClr val="5F7DBE"/>
          </a:solidFill>
        </p:grpSpPr>
        <p:sp>
          <p:nvSpPr>
            <p:cNvPr id="24" name="Oval 23"/>
            <p:cNvSpPr/>
            <p:nvPr/>
          </p:nvSpPr>
          <p:spPr>
            <a:xfrm>
              <a:off x="3894926" y="4903893"/>
              <a:ext cx="463463" cy="45701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89936" y="4908530"/>
              <a:ext cx="505313" cy="341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</a:rPr>
                <a:t>   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</a:rPr>
                <a:t>www</a:t>
              </a: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2006872" y="2822407"/>
            <a:ext cx="3637139" cy="52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 smtClean="0">
                <a:solidFill>
                  <a:schemeClr val="bg1"/>
                </a:solidFill>
                <a:latin typeface="Andale Mono"/>
                <a:cs typeface="Andale Mono"/>
              </a:rPr>
              <a:t>www.amidsttoolbox.com</a:t>
            </a:r>
            <a:endParaRPr lang="en-US" sz="1800" b="1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61452" y="2312354"/>
            <a:ext cx="5482123" cy="2991692"/>
          </a:xfrm>
          <a:prstGeom prst="roundRect">
            <a:avLst>
              <a:gd name="adj" fmla="val 0"/>
            </a:avLst>
          </a:prstGeom>
          <a:solidFill>
            <a:srgbClr val="001F2C">
              <a:alpha val="5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4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</a:spPr>
      <a:bodyPr rtlCol="0" anchor="ctr"/>
      <a:lstStyle>
        <a:defPPr algn="ctr">
          <a:defRPr dirty="0" smtClean="0">
            <a:solidFill>
              <a:schemeClr val="accent1">
                <a:lumMod val="7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13122</TotalTime>
  <Words>210</Words>
  <Application>Microsoft Macintosh PowerPoint</Application>
  <PresentationFormat>On-screen Show (4:3)</PresentationFormat>
  <Paragraphs>95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Andale Mono</vt:lpstr>
      <vt:lpstr>Calibri</vt:lpstr>
      <vt:lpstr>Fira Mono Medium</vt:lpstr>
      <vt:lpstr>Lucida Sans Unicode</vt:lpstr>
      <vt:lpstr>Wingdings</vt:lpstr>
      <vt:lpstr>Arial</vt:lpstr>
      <vt:lpstr>Office Theme</vt:lpstr>
      <vt:lpstr>PowerPoint Presentation</vt:lpstr>
      <vt:lpstr>Requirements</vt:lpstr>
      <vt:lpstr>Overview</vt:lpstr>
      <vt:lpstr>Project example</vt:lpstr>
      <vt:lpstr>Project Example</vt:lpstr>
      <vt:lpstr>Predefined Models</vt:lpstr>
      <vt:lpstr>Code Examples</vt:lpstr>
      <vt:lpstr>Collaborate</vt:lpstr>
      <vt:lpstr>PowerPoint Presentation</vt:lpstr>
    </vt:vector>
  </TitlesOfParts>
  <Company>AAU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SENSATION Self Energy-Supporting Autonomous Computaiton  FET Proactive: Minimising Energy Consumption of Computing to the Limit (MINECC)</dc:title>
  <dc:creator>CS</dc:creator>
  <cp:lastModifiedBy>Rafa Cabañas de Paz</cp:lastModifiedBy>
  <cp:revision>326</cp:revision>
  <cp:lastPrinted>2016-06-29T08:07:34Z</cp:lastPrinted>
  <dcterms:created xsi:type="dcterms:W3CDTF">2012-06-11T18:47:47Z</dcterms:created>
  <dcterms:modified xsi:type="dcterms:W3CDTF">2017-04-15T10:23:21Z</dcterms:modified>
</cp:coreProperties>
</file>